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1" r:id="rId2"/>
    <p:sldId id="262" r:id="rId3"/>
    <p:sldId id="265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7" r:id="rId12"/>
    <p:sldId id="276" r:id="rId13"/>
    <p:sldId id="279" r:id="rId14"/>
    <p:sldId id="258" r:id="rId15"/>
    <p:sldId id="256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7673" autoAdjust="0"/>
  </p:normalViewPr>
  <p:slideViewPr>
    <p:cSldViewPr>
      <p:cViewPr>
        <p:scale>
          <a:sx n="78" d="100"/>
          <a:sy n="78" d="100"/>
        </p:scale>
        <p:origin x="-11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E8CED-CCCE-4FCE-AD92-635D0847AE11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7E4480-1B5E-4427-A581-2BBC986FD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134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Измерение громкости звука. Сведения</a:t>
            </a:r>
            <a:r>
              <a:rPr lang="ru-RU" baseline="0" dirty="0" smtClean="0"/>
              <a:t> из интернета: громкость звука измеряется в дБ. Шёпот-20дБ, спокойный разговор-35дБ. </a:t>
            </a:r>
          </a:p>
          <a:p>
            <a:r>
              <a:rPr lang="ru-RU" baseline="0" dirty="0" smtClean="0"/>
              <a:t>При 60дБ – дискомфорт, 90дБ - опасность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E4480-1B5E-4427-A581-2BBC986FD69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291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E4480-1B5E-4427-A581-2BBC986FD69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922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C4FF4-6EE1-4A76-9B8F-B2F594D6C874}" type="datetimeFigureOut">
              <a:rPr lang="ru-RU"/>
              <a:pPr>
                <a:defRPr/>
              </a:pPr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7A747-1B53-4B3F-B8D2-D8AB0E128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BD201-5F9C-4593-BEFD-74C971F0B552}" type="datetimeFigureOut">
              <a:rPr lang="ru-RU"/>
              <a:pPr>
                <a:defRPr/>
              </a:pPr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2E6F0-797A-404D-B2F0-96032D2C1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A3035-02C7-4538-A480-C6887B19F5A6}" type="datetimeFigureOut">
              <a:rPr lang="ru-RU"/>
              <a:pPr>
                <a:defRPr/>
              </a:pPr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8664C-3B03-4311-A452-8E87A1DF2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2DDE1-E9F2-4B50-AB95-1A36B28481DE}" type="datetimeFigureOut">
              <a:rPr lang="ru-RU"/>
              <a:pPr>
                <a:defRPr/>
              </a:pPr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7BA6C-DE82-4922-A007-5CB817EE4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11FA9-72D4-4D0D-AA04-5200C8F96D1C}" type="datetimeFigureOut">
              <a:rPr lang="ru-RU"/>
              <a:pPr>
                <a:defRPr/>
              </a:pPr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BFCBB-F7D8-4AD9-B5F9-93687358CA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AA105-3B9A-485F-A7BD-B3B1C1BFF994}" type="datetimeFigureOut">
              <a:rPr lang="ru-RU"/>
              <a:pPr>
                <a:defRPr/>
              </a:pPr>
              <a:t>26.02.2015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17202-91A5-4841-8837-12B3422A9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3E727-7E97-4B76-A273-97C117DFD6DE}" type="datetimeFigureOut">
              <a:rPr lang="ru-RU"/>
              <a:pPr>
                <a:defRPr/>
              </a:pPr>
              <a:t>26.02.2015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140D1-42AB-456C-B3EB-2E58162D29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FDA9A-A9AF-4522-BA4E-959710ABA8F2}" type="datetimeFigureOut">
              <a:rPr lang="ru-RU"/>
              <a:pPr>
                <a:defRPr/>
              </a:pPr>
              <a:t>26.02.2015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4C3DF-49FF-4AA4-A1AB-8615103FAE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C31E6-6AC6-4E62-806B-D0CB1E8C6262}" type="datetimeFigureOut">
              <a:rPr lang="ru-RU"/>
              <a:pPr>
                <a:defRPr/>
              </a:pPr>
              <a:t>26.02.2015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0E188-B191-46AC-99B7-5113417AE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59BE0-226E-4980-AAF5-F1A9DF7C7AE8}" type="datetimeFigureOut">
              <a:rPr lang="ru-RU"/>
              <a:pPr>
                <a:defRPr/>
              </a:pPr>
              <a:t>26.02.2015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8319C-EFFD-43A6-A723-9E31BBA50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4FB44-2B3A-4EA5-B708-4FEB9F41BBF1}" type="datetimeFigureOut">
              <a:rPr lang="ru-RU"/>
              <a:pPr>
                <a:defRPr/>
              </a:pPr>
              <a:t>26.02.2015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51498-F984-481A-8E8C-4DDFA9BC9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linda6035.ucoz.ru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cstate="email">
            <a:duotone>
              <a:prstClr val="black"/>
              <a:schemeClr val="accent5">
                <a:tint val="45000"/>
                <a:satMod val="400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 userDrawn="1"/>
        </p:nvSpPr>
        <p:spPr>
          <a:xfrm>
            <a:off x="1500166" y="142852"/>
            <a:ext cx="7500990" cy="6572296"/>
          </a:xfrm>
          <a:prstGeom prst="rect">
            <a:avLst/>
          </a:prstGeom>
          <a:blipFill>
            <a:blip r:embed="rId13" cstate="email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142844" y="142852"/>
            <a:ext cx="1214446" cy="6572296"/>
          </a:xfrm>
          <a:prstGeom prst="rect">
            <a:avLst/>
          </a:prstGeom>
          <a:blipFill>
            <a:blip r:embed="rId13" cstate="email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0" name="Рисунок 39" descr="0_b4102_1793a431_S.png"/>
          <p:cNvPicPr>
            <a:picLocks noChangeAspect="1"/>
          </p:cNvPicPr>
          <p:nvPr userDrawn="1"/>
        </p:nvPicPr>
        <p:blipFill>
          <a:blip r:embed="rId14" cstate="email"/>
          <a:stretch>
            <a:fillRect/>
          </a:stretch>
        </p:blipFill>
        <p:spPr>
          <a:xfrm>
            <a:off x="214282" y="3071810"/>
            <a:ext cx="522290" cy="456133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142844" y="6500834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5"/>
              </a:rPr>
              <a:t>http://linda6035.ucoz.ru/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://img-fotki.yandex.ru/get/9299/134091466.f5/0_d4d6e_ccd0a668_S"/>
          <p:cNvPicPr>
            <a:picLocks noChangeAspect="1" noChangeArrowheads="1"/>
          </p:cNvPicPr>
          <p:nvPr userDrawn="1"/>
        </p:nvPicPr>
        <p:blipFill>
          <a:blip r:embed="rId16" cstate="email"/>
          <a:srcRect/>
          <a:stretch>
            <a:fillRect/>
          </a:stretch>
        </p:blipFill>
        <p:spPr bwMode="auto">
          <a:xfrm flipH="1">
            <a:off x="285720" y="5072074"/>
            <a:ext cx="1009650" cy="1428750"/>
          </a:xfrm>
          <a:prstGeom prst="rect">
            <a:avLst/>
          </a:prstGeom>
          <a:noFill/>
        </p:spPr>
      </p:pic>
      <p:pic>
        <p:nvPicPr>
          <p:cNvPr id="17412" name="Picture 4" descr="http://img-fotki.yandex.ru/get/6613/134091466.a/0_8eae3_6ea58e84_S"/>
          <p:cNvPicPr>
            <a:picLocks noChangeAspect="1" noChangeArrowheads="1"/>
          </p:cNvPicPr>
          <p:nvPr userDrawn="1"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285720" y="1500174"/>
            <a:ext cx="1071570" cy="1190633"/>
          </a:xfrm>
          <a:prstGeom prst="rect">
            <a:avLst/>
          </a:prstGeom>
          <a:noFill/>
        </p:spPr>
      </p:pic>
      <p:pic>
        <p:nvPicPr>
          <p:cNvPr id="17414" name="Picture 6" descr="http://img-fotki.yandex.ru/get/9300/134091466.c5/0_c98b9_19d24419_S"/>
          <p:cNvPicPr>
            <a:picLocks noChangeAspect="1" noChangeArrowheads="1"/>
          </p:cNvPicPr>
          <p:nvPr userDrawn="1"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142844" y="0"/>
            <a:ext cx="1214446" cy="1214446"/>
          </a:xfrm>
          <a:prstGeom prst="rect">
            <a:avLst/>
          </a:prstGeom>
          <a:noFill/>
        </p:spPr>
      </p:pic>
      <p:pic>
        <p:nvPicPr>
          <p:cNvPr id="17418" name="Picture 10" descr="http://img-fotki.yandex.ru/get/4904/134091466.f5/0_d4d6d_4740c1eb_S"/>
          <p:cNvPicPr>
            <a:picLocks noChangeAspect="1" noChangeArrowheads="1"/>
          </p:cNvPicPr>
          <p:nvPr userDrawn="1"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142844" y="3000372"/>
            <a:ext cx="1176112" cy="642942"/>
          </a:xfrm>
          <a:prstGeom prst="rect">
            <a:avLst/>
          </a:prstGeom>
          <a:noFill/>
        </p:spPr>
      </p:pic>
      <p:pic>
        <p:nvPicPr>
          <p:cNvPr id="17420" name="Picture 12" descr="http://img-fotki.yandex.ru/get/9558/134091466.9a/0_c0378_bebb161_S"/>
          <p:cNvPicPr>
            <a:picLocks noChangeAspect="1" noChangeArrowheads="1"/>
          </p:cNvPicPr>
          <p:nvPr userDrawn="1"/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214282" y="4000504"/>
            <a:ext cx="1043121" cy="78581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6613/134091466.a/0_8eae3_6ea58e84_S" TargetMode="External"/><Relationship Id="rId7" Type="http://schemas.openxmlformats.org/officeDocument/2006/relationships/hyperlink" Target="http://img-fotki.yandex.ru/get/19/108950446.6d/0_b4102_1793a431_S" TargetMode="External"/><Relationship Id="rId2" Type="http://schemas.openxmlformats.org/officeDocument/2006/relationships/hyperlink" Target="http://img-fotki.yandex.ru/get/9299/134091466.f5/0_d4d6e_ccd0a668_S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mg-fotki.yandex.ru/get/9558/134091466.9a/0_c0378_bebb161_S" TargetMode="External"/><Relationship Id="rId5" Type="http://schemas.openxmlformats.org/officeDocument/2006/relationships/hyperlink" Target="http://img-fotki.yandex.ru/get/4904/134091466.f5/0_d4d6d_4740c1eb_S" TargetMode="External"/><Relationship Id="rId4" Type="http://schemas.openxmlformats.org/officeDocument/2006/relationships/hyperlink" Target="http://img-fotki.yandex.ru/get/9300/134091466.c5/0_c98b9_19d24419_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2071670" y="2357430"/>
            <a:ext cx="6643734" cy="3781745"/>
            <a:chOff x="1115616" y="2146448"/>
            <a:chExt cx="7165477" cy="429226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115616" y="2146448"/>
              <a:ext cx="7165477" cy="11527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6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1793065" y="4098233"/>
              <a:ext cx="6290695" cy="23404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32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Автор </a:t>
              </a:r>
              <a:r>
                <a:rPr lang="ru-RU" sz="3200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:</a:t>
              </a:r>
              <a:r>
                <a:rPr lang="en-US" sz="3200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</a:t>
              </a:r>
              <a:r>
                <a:rPr lang="ru-RU" sz="3200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Ростова Галина Сергеевна, </a:t>
              </a:r>
              <a:endParaRPr lang="ru-RU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  <a:p>
              <a:pPr algn="ctr">
                <a:defRPr/>
              </a:pPr>
              <a:r>
                <a:rPr lang="ru-RU" sz="32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учитель начальных классов</a:t>
              </a:r>
            </a:p>
            <a:p>
              <a:pPr algn="ctr">
                <a:defRPr/>
              </a:pPr>
              <a:r>
                <a:rPr lang="ru-RU" sz="3200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ГБОУ СОШ пос. </a:t>
              </a:r>
              <a:r>
                <a:rPr lang="ru-RU" sz="3200" dirty="0" err="1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Чёрновский</a:t>
              </a:r>
              <a:endParaRPr lang="ru-RU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  <a:p>
              <a:pPr algn="ctr">
                <a:defRPr/>
              </a:pPr>
              <a:r>
                <a:rPr lang="ru-RU" sz="3200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2015</a:t>
              </a:r>
              <a:endParaRPr lang="ru-RU" sz="3200" dirty="0">
                <a:solidFill>
                  <a:prstClr val="black"/>
                </a:solidFill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1547664" y="260648"/>
            <a:ext cx="755428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+mj-lt"/>
              </a:rPr>
              <a:t>«Использование модульной системы </a:t>
            </a:r>
            <a:r>
              <a:rPr lang="en-US" sz="4000" dirty="0" err="1" smtClean="0">
                <a:latin typeface="+mj-lt"/>
              </a:rPr>
              <a:t>PROLog</a:t>
            </a:r>
            <a:r>
              <a:rPr lang="en-US" sz="4000" dirty="0" smtClean="0">
                <a:latin typeface="+mj-lt"/>
              </a:rPr>
              <a:t> </a:t>
            </a:r>
            <a:r>
              <a:rPr lang="ru-RU" sz="4000" dirty="0" smtClean="0">
                <a:latin typeface="+mj-lt"/>
              </a:rPr>
              <a:t>на занятиях </a:t>
            </a:r>
          </a:p>
          <a:p>
            <a:pPr algn="ctr"/>
            <a:r>
              <a:rPr lang="ru-RU" sz="4000" dirty="0" smtClean="0">
                <a:latin typeface="+mj-lt"/>
              </a:rPr>
              <a:t>Я – исследователь»</a:t>
            </a:r>
            <a:endParaRPr lang="ru-RU" sz="4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143000"/>
          </a:xfrm>
        </p:spPr>
        <p:txBody>
          <a:bodyPr/>
          <a:lstStyle/>
          <a:p>
            <a:r>
              <a:rPr lang="ru-RU" sz="2400" dirty="0"/>
              <a:t>С этой целью проводится опыт (с использованием модульной системы </a:t>
            </a:r>
            <a:r>
              <a:rPr lang="ru-RU" sz="2400" dirty="0" err="1"/>
              <a:t>PROLog</a:t>
            </a:r>
            <a:r>
              <a:rPr lang="ru-RU" sz="2400" dirty="0"/>
              <a:t>).</a:t>
            </a:r>
            <a:br>
              <a:rPr lang="ru-RU" sz="2400" dirty="0"/>
            </a:br>
            <a:r>
              <a:rPr lang="ru-RU" sz="2400" dirty="0"/>
              <a:t>1. Датчик температуры через модуль сопряжения подключается к USB-порту компьютера.</a:t>
            </a:r>
            <a:br>
              <a:rPr lang="ru-RU" sz="2400" dirty="0"/>
            </a:br>
            <a:r>
              <a:rPr lang="ru-RU" sz="2400" dirty="0"/>
              <a:t>2. На экране мы видим координатную плоскость, таблицу данных и панель цифрового измерительного модуля, на которой показана текущая температура окружающей среды.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1026" name="Picture 2" descr="E:\DCIM\100OLYMP\P22500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356992"/>
            <a:ext cx="446449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37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7211144" cy="1084982"/>
          </a:xfrm>
        </p:spPr>
        <p:txBody>
          <a:bodyPr/>
          <a:lstStyle/>
          <a:p>
            <a:pPr algn="l"/>
            <a:r>
              <a:rPr lang="ru-RU" sz="2400" dirty="0"/>
              <a:t>2. На экране мы видим координатную плоскость, таблицу данных и панель цифрового измерительного модуля, на которой показана текущая температура окружающей среды.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2050" name="Picture 2" descr="E:\DCIM\100OLYMP\P22501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08820"/>
            <a:ext cx="7416824" cy="504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52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116632"/>
            <a:ext cx="7484368" cy="1470025"/>
          </a:xfrm>
        </p:spPr>
        <p:txBody>
          <a:bodyPr/>
          <a:lstStyle/>
          <a:p>
            <a:r>
              <a:rPr lang="ru-RU" sz="3200" dirty="0"/>
              <a:t>Демонстрация </a:t>
            </a:r>
            <a:r>
              <a:rPr lang="ru-RU" sz="3200" dirty="0" smtClean="0"/>
              <a:t>эксперимента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836712"/>
            <a:ext cx="7416824" cy="1752600"/>
          </a:xfrm>
        </p:spPr>
        <p:txBody>
          <a:bodyPr/>
          <a:lstStyle/>
          <a:p>
            <a:pPr algn="l"/>
            <a:r>
              <a:rPr lang="ru-RU" sz="2000" dirty="0">
                <a:solidFill>
                  <a:schemeClr val="tx1"/>
                </a:solidFill>
              </a:rPr>
              <a:t>1. Я измеряю температуру воздуха в </a:t>
            </a:r>
            <a:r>
              <a:rPr lang="ru-RU" sz="2000" dirty="0" smtClean="0">
                <a:solidFill>
                  <a:schemeClr val="tx1"/>
                </a:solidFill>
              </a:rPr>
              <a:t>пустой банке </a:t>
            </a:r>
            <a:r>
              <a:rPr lang="ru-RU" sz="2000" dirty="0">
                <a:solidFill>
                  <a:schemeClr val="tx1"/>
                </a:solidFill>
              </a:rPr>
              <a:t>в начале эксперимента. Для этого, закрываю банку крышкой и в отверстие, имеющееся в крышке, помещаю щуп модуля температуры.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</a:rPr>
              <a:t>2. Затем вынимаю датчик температуры из </a:t>
            </a:r>
            <a:r>
              <a:rPr lang="ru-RU" sz="2000" dirty="0" smtClean="0">
                <a:solidFill>
                  <a:schemeClr val="tx1"/>
                </a:solidFill>
              </a:rPr>
              <a:t>1 банки</a:t>
            </a:r>
            <a:r>
              <a:rPr lang="ru-RU" sz="2000" dirty="0">
                <a:solidFill>
                  <a:schemeClr val="tx1"/>
                </a:solidFill>
              </a:rPr>
              <a:t>, помещаю </a:t>
            </a:r>
            <a:r>
              <a:rPr lang="ru-RU" sz="2000" dirty="0" smtClean="0">
                <a:solidFill>
                  <a:schemeClr val="tx1"/>
                </a:solidFill>
              </a:rPr>
              <a:t>во вторую банку </a:t>
            </a:r>
            <a:r>
              <a:rPr lang="ru-RU" sz="2000" dirty="0">
                <a:solidFill>
                  <a:schemeClr val="tx1"/>
                </a:solidFill>
              </a:rPr>
              <a:t>предварительно пропитанную столовым уксусом металлическую мочалку. И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в отверстие </a:t>
            </a:r>
            <a:r>
              <a:rPr lang="ru-RU" sz="2000" dirty="0" smtClean="0">
                <a:solidFill>
                  <a:schemeClr val="tx1"/>
                </a:solidFill>
              </a:rPr>
              <a:t>крышки </a:t>
            </a:r>
            <a:r>
              <a:rPr lang="ru-RU" sz="2000" dirty="0">
                <a:solidFill>
                  <a:schemeClr val="tx1"/>
                </a:solidFill>
              </a:rPr>
              <a:t>помещаю щуп датчика температуры.</a:t>
            </a:r>
          </a:p>
          <a:p>
            <a:endParaRPr lang="ru-RU" sz="1800" dirty="0"/>
          </a:p>
        </p:txBody>
      </p:sp>
      <p:pic>
        <p:nvPicPr>
          <p:cNvPr id="4" name="Picture 2" descr="E:\DCIM\100OLYMP\P22501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140968"/>
            <a:ext cx="4752528" cy="35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42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7283152" cy="1084982"/>
          </a:xfrm>
        </p:spPr>
        <p:txBody>
          <a:bodyPr/>
          <a:lstStyle/>
          <a:p>
            <a:pPr algn="l"/>
            <a:r>
              <a:rPr lang="ru-RU" sz="2000" dirty="0"/>
              <a:t>Наблюдая за изменением температуры воздуха в банках, которое отображается на экране на панели цифрового модуля температуры, на графике зависимости температуры от времени, а также проанализировав данные таблицы измерений, дети имеют возможность сформулировать вывод: при взаимодействии с кислотой металл подвергается коррозии, при этом повышается температура окружающей среды, что в конечном итоге приводит к возникновению парникового эффекта.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098" name="Picture 2" descr="E:\DCIM\100OLYMP\P22501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865798"/>
            <a:ext cx="5364088" cy="402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79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928794" y="714356"/>
            <a:ext cx="6786611" cy="4925530"/>
            <a:chOff x="607488" y="1344094"/>
            <a:chExt cx="7925326" cy="5134179"/>
          </a:xfrm>
        </p:grpSpPr>
        <p:grpSp>
          <p:nvGrpSpPr>
            <p:cNvPr id="3" name="Группа 1"/>
            <p:cNvGrpSpPr>
              <a:grpSpLocks/>
            </p:cNvGrpSpPr>
            <p:nvPr/>
          </p:nvGrpSpPr>
          <p:grpSpPr bwMode="auto">
            <a:xfrm>
              <a:off x="607488" y="1344094"/>
              <a:ext cx="7925326" cy="4177734"/>
              <a:chOff x="607288" y="-815361"/>
              <a:chExt cx="7925152" cy="5222388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607288" y="-815361"/>
                <a:ext cx="7925152" cy="4812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endParaRPr lang="ru-RU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endParaRPr>
              </a:p>
            </p:txBody>
          </p:sp>
          <p:sp>
            <p:nvSpPr>
              <p:cNvPr id="6" name="Прямоугольник 3"/>
              <p:cNvSpPr>
                <a:spLocks noChangeArrowheads="1"/>
              </p:cNvSpPr>
              <p:nvPr/>
            </p:nvSpPr>
            <p:spPr bwMode="auto">
              <a:xfrm>
                <a:off x="1366078" y="3885681"/>
                <a:ext cx="6491880" cy="521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endParaRPr lang="ru-RU" sz="2000" dirty="0" smtClean="0">
                  <a:latin typeface="Monotype Corsiva" pitchFamily="66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4586705" y="6093296"/>
              <a:ext cx="215727" cy="3849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ru-RU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547664" y="1196752"/>
            <a:ext cx="7509520" cy="1143000"/>
          </a:xfrm>
        </p:spPr>
        <p:txBody>
          <a:bodyPr/>
          <a:lstStyle/>
          <a:p>
            <a:r>
              <a:rPr lang="ru-RU" sz="4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внимание.</a:t>
            </a:r>
            <a:endParaRPr lang="ru-RU" sz="48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824" y="2677265"/>
            <a:ext cx="3714744" cy="3689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642918"/>
            <a:ext cx="6891688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Интернет-ресурсы: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Микроскоп 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http://img-fotki.yandex.ru/get/9299/134091466.f5/0_d4d6e_ccd0a668_S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Колбы 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http://img-fotki.yandex.ru/get/6613/134091466.a/0_8eae3_6ea58e84_S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Пробирки 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http://img-fotki.yandex.ru/get/9300/134091466.c5/0_c98b9_19d24419_S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Горелка  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http://img-fotki.yandex.ru/get/4904/134091466.f5/0_d4d6d_4740c1eb_S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Колбы 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http://img-fotki.yandex.ru/get/9558/134091466.9a/0_c0378_bebb161_S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Блокнот с ручкой 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http://img-fotki.yandex.ru/get/19/108950446.6d/0_b4102_1793a431_S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ru-RU" sz="1400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3728" y="3729161"/>
            <a:ext cx="2160240" cy="2911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563888" y="548680"/>
            <a:ext cx="49320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«Расскажи – и я забуду, </a:t>
            </a:r>
          </a:p>
          <a:p>
            <a:r>
              <a:rPr lang="ru-RU" sz="3200" dirty="0"/>
              <a:t> Покажи – и я  запомню,</a:t>
            </a:r>
            <a:r>
              <a:rPr lang="ru-RU" sz="3200" dirty="0" smtClean="0"/>
              <a:t>                                                                                                                                                                        </a:t>
            </a:r>
            <a:r>
              <a:rPr lang="ru-RU" sz="3200" dirty="0"/>
              <a:t>Дай попробовать – и я пойму…» </a:t>
            </a:r>
            <a:endParaRPr lang="ru-RU" sz="3200" dirty="0" smtClean="0"/>
          </a:p>
          <a:p>
            <a:pPr algn="r"/>
            <a:r>
              <a:rPr lang="ru-RU" sz="3200" dirty="0" smtClean="0"/>
              <a:t>Китайская пословица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85570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560840" cy="1143000"/>
          </a:xfrm>
        </p:spPr>
        <p:txBody>
          <a:bodyPr/>
          <a:lstStyle/>
          <a:p>
            <a:pPr algn="l"/>
            <a:r>
              <a:rPr lang="ru-RU" sz="3200" dirty="0" smtClean="0"/>
              <a:t>ФГОС              проектно-исследовательская деятельность             кружок </a:t>
            </a:r>
            <a:r>
              <a:rPr lang="ru-RU" sz="3200" dirty="0"/>
              <a:t>«Я – исследователь</a:t>
            </a:r>
            <a:r>
              <a:rPr lang="ru-RU" sz="3200" dirty="0" smtClean="0"/>
              <a:t>»</a:t>
            </a:r>
            <a:br>
              <a:rPr lang="ru-RU" sz="3200" dirty="0" smtClean="0"/>
            </a:br>
            <a:r>
              <a:rPr lang="ru-RU" sz="3200" dirty="0" smtClean="0"/>
              <a:t>Вывод из опыта трёх лет работы: </a:t>
            </a:r>
            <a:endParaRPr lang="ru-RU" sz="3200" dirty="0"/>
          </a:p>
        </p:txBody>
      </p:sp>
      <p:sp>
        <p:nvSpPr>
          <p:cNvPr id="3" name="Стрелка вправо 2"/>
          <p:cNvSpPr/>
          <p:nvPr/>
        </p:nvSpPr>
        <p:spPr>
          <a:xfrm>
            <a:off x="2612932" y="33265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3995936" y="82646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2276872"/>
            <a:ext cx="74888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1. Дети</a:t>
            </a:r>
            <a:r>
              <a:rPr lang="ru-RU" sz="2400" dirty="0">
                <a:solidFill>
                  <a:srgbClr val="7030A0"/>
                </a:solidFill>
              </a:rPr>
              <a:t>, отсидевшие полный учебный день, и выполнившие массу заданий логического характера на уроках, быстро устают</a:t>
            </a:r>
            <a:r>
              <a:rPr lang="ru-RU" sz="2400" b="1" dirty="0">
                <a:solidFill>
                  <a:srgbClr val="7030A0"/>
                </a:solidFill>
              </a:rPr>
              <a:t>,</a:t>
            </a:r>
            <a:r>
              <a:rPr lang="ru-RU" sz="2400" dirty="0">
                <a:solidFill>
                  <a:srgbClr val="7030A0"/>
                </a:solidFill>
              </a:rPr>
              <a:t> тяжело усваивают специальные </a:t>
            </a:r>
            <a:r>
              <a:rPr lang="ru-RU" sz="2400" dirty="0" smtClean="0">
                <a:solidFill>
                  <a:srgbClr val="7030A0"/>
                </a:solidFill>
              </a:rPr>
              <a:t>термины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2. </a:t>
            </a:r>
            <a:r>
              <a:rPr lang="ru-RU" sz="2400" dirty="0">
                <a:solidFill>
                  <a:srgbClr val="7030A0"/>
                </a:solidFill>
              </a:rPr>
              <a:t>Экспериментальная деятельность вызывает огромный интерес у детей. Опыты - словно фокусы</a:t>
            </a:r>
            <a:r>
              <a:rPr lang="ru-RU" sz="2400" dirty="0" smtClean="0">
                <a:solidFill>
                  <a:srgbClr val="7030A0"/>
                </a:solidFill>
              </a:rPr>
              <a:t>.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3. </a:t>
            </a:r>
            <a:r>
              <a:rPr lang="ru-RU" sz="2400" dirty="0">
                <a:solidFill>
                  <a:srgbClr val="7030A0"/>
                </a:solidFill>
              </a:rPr>
              <a:t>Экспериментирование помогает развивать мышление, логику, творчество ребёнка, позволяет наглядно показать связи между живым и неживым в природе. </a:t>
            </a:r>
            <a:endParaRPr lang="ru-RU" sz="2400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59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427168" cy="1143000"/>
          </a:xfrm>
        </p:spPr>
        <p:txBody>
          <a:bodyPr/>
          <a:lstStyle/>
          <a:p>
            <a:r>
              <a:rPr lang="ru-RU" dirty="0" smtClean="0"/>
              <a:t>Использование учебно-лабораторного оборудования</a:t>
            </a:r>
            <a:endParaRPr lang="ru-RU" dirty="0"/>
          </a:p>
        </p:txBody>
      </p:sp>
      <p:pic>
        <p:nvPicPr>
          <p:cNvPr id="3" name="Picture 3" descr="C:\Users\1\Desktop\100OLYMP\PC1200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1700810"/>
            <a:ext cx="3615219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1\Desktop\ФОТО\100OLYMP\P31103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596" y="1700809"/>
            <a:ext cx="381642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1\Desktop\100OLYMP\PC0800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947" y="4153770"/>
            <a:ext cx="429929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48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437512" cy="1143000"/>
          </a:xfrm>
        </p:spPr>
        <p:txBody>
          <a:bodyPr/>
          <a:lstStyle/>
          <a:p>
            <a:r>
              <a:rPr lang="ru-RU" dirty="0"/>
              <a:t>М</a:t>
            </a:r>
            <a:r>
              <a:rPr lang="ru-RU" dirty="0" smtClean="0"/>
              <a:t>одульная </a:t>
            </a:r>
            <a:r>
              <a:rPr lang="ru-RU" dirty="0"/>
              <a:t>система </a:t>
            </a:r>
            <a:r>
              <a:rPr lang="ru-RU" dirty="0" err="1" smtClean="0"/>
              <a:t>PROlog</a:t>
            </a:r>
            <a:endParaRPr lang="ru-RU" dirty="0"/>
          </a:p>
        </p:txBody>
      </p:sp>
      <p:pic>
        <p:nvPicPr>
          <p:cNvPr id="2050" name="Picture 2" descr="E:\DCIM\100OLYMP\P22500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96752"/>
            <a:ext cx="7524328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66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ГАЛЯ\100OLYMP\PC0800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5569"/>
            <a:ext cx="7577312" cy="528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75656" y="25569"/>
            <a:ext cx="7668344" cy="4702006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2228" y="5229200"/>
            <a:ext cx="7028184" cy="1158006"/>
          </a:xfrm>
        </p:spPr>
        <p:txBody>
          <a:bodyPr/>
          <a:lstStyle/>
          <a:p>
            <a:r>
              <a:rPr lang="ru-RU" sz="2400" dirty="0"/>
              <a:t>Измерение громкости звука. Сведения из интернета: громкость звука измеряется в дБ. Шёпот-20дБ, спокойный разговор-35дБ. </a:t>
            </a:r>
          </a:p>
          <a:p>
            <a:r>
              <a:rPr lang="ru-RU" sz="2400" dirty="0"/>
              <a:t>При 60дБ – дискомфорт, 90дБ - опасность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562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E:\ГАЛЯ\100OLYMP\PC080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9636"/>
            <a:ext cx="4627992" cy="327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:\ГАЛЯ\100OLYMP\PC0800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412600"/>
            <a:ext cx="4638288" cy="331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331640" y="274638"/>
            <a:ext cx="3168352" cy="1143000"/>
          </a:xfrm>
        </p:spPr>
        <p:txBody>
          <a:bodyPr/>
          <a:lstStyle/>
          <a:p>
            <a:pPr algn="l"/>
            <a:r>
              <a:rPr lang="ru-RU" sz="2800" dirty="0" smtClean="0"/>
              <a:t>Спокойный разговор - 30- 40дБ</a:t>
            </a:r>
            <a:br>
              <a:rPr lang="ru-RU" sz="2800" dirty="0" smtClean="0"/>
            </a:br>
            <a:r>
              <a:rPr lang="ru-RU" sz="2800" dirty="0" smtClean="0"/>
              <a:t>Стали кричать, топать, хлопать – 80-100дБ</a:t>
            </a:r>
            <a:br>
              <a:rPr lang="ru-RU" sz="2800" dirty="0" smtClean="0"/>
            </a:br>
            <a:r>
              <a:rPr lang="ru-RU" sz="2800" dirty="0" smtClean="0"/>
              <a:t>Самочувствие – недомогание, головная боль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3385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DCIM\100OLYMP\P22500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6" y="34380"/>
            <a:ext cx="5143500" cy="6823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DCIM\100OLYMP\P22500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176" y="34380"/>
            <a:ext cx="4590404" cy="6823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3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187624" y="188640"/>
            <a:ext cx="7772400" cy="2088232"/>
          </a:xfrm>
        </p:spPr>
        <p:txBody>
          <a:bodyPr/>
          <a:lstStyle/>
          <a:p>
            <a:r>
              <a:rPr lang="ru-RU" sz="3200" dirty="0"/>
              <a:t>Э</a:t>
            </a:r>
            <a:r>
              <a:rPr lang="ru-RU" sz="3200" dirty="0" smtClean="0"/>
              <a:t>ксперимент</a:t>
            </a:r>
            <a:r>
              <a:rPr lang="ru-RU" sz="3200" dirty="0"/>
              <a:t>, проведенный с помощью модульной системы </a:t>
            </a:r>
            <a:r>
              <a:rPr lang="ru-RU" sz="3200" dirty="0" err="1"/>
              <a:t>PROLog</a:t>
            </a:r>
            <a:r>
              <a:rPr lang="ru-RU" sz="3200" dirty="0"/>
              <a:t>.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800" i="1" dirty="0" smtClean="0">
                <a:solidFill>
                  <a:srgbClr val="FF0000"/>
                </a:solidFill>
              </a:rPr>
              <a:t>Убедимся, что кислотные дожди оказывают разрушительное действие на металлические конструкции и создают парниковый эффект</a:t>
            </a:r>
            <a:br>
              <a:rPr lang="ru-RU" sz="2800" i="1" dirty="0" smtClean="0">
                <a:solidFill>
                  <a:srgbClr val="FF000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475656" y="2564904"/>
            <a:ext cx="7488832" cy="1296144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Кислотные дожди - атмосферные осадки в виде дождя или снега, содержащие соединения серы. Кислотные дожди поступают в атмосферу в результате выброса отходов металлургической и химической промышленности. 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l"/>
            <a:r>
              <a:rPr lang="ru-RU" sz="2400" dirty="0">
                <a:solidFill>
                  <a:schemeClr val="tx1"/>
                </a:solidFill>
              </a:rPr>
              <a:t>В результате выпадения кислотных дождей создаётся парниковый </a:t>
            </a:r>
            <a:r>
              <a:rPr lang="ru-RU" sz="2400" dirty="0" smtClean="0">
                <a:solidFill>
                  <a:schemeClr val="tx1"/>
                </a:solidFill>
              </a:rPr>
              <a:t>эффект.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74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3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05867"/>
      </a:hlink>
      <a:folHlink>
        <a:srgbClr val="D9969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1128</TotalTime>
  <Words>432</Words>
  <Application>Microsoft Office PowerPoint</Application>
  <PresentationFormat>Экран (4:3)</PresentationFormat>
  <Paragraphs>40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 </vt:lpstr>
      <vt:lpstr>ФГОС              проектно-исследовательская деятельность             кружок «Я – исследователь» Вывод из опыта трёх лет работы: </vt:lpstr>
      <vt:lpstr>Использование учебно-лабораторного оборудования</vt:lpstr>
      <vt:lpstr>Модульная система PROlog</vt:lpstr>
      <vt:lpstr>Презентация PowerPoint</vt:lpstr>
      <vt:lpstr>Спокойный разговор - 30- 40дБ Стали кричать, топать, хлопать – 80-100дБ Самочувствие – недомогание, головная боль</vt:lpstr>
      <vt:lpstr>Презентация PowerPoint</vt:lpstr>
      <vt:lpstr>Эксперимент, проведенный с помощью модульной системы PROLog.  Убедимся, что кислотные дожди оказывают разрушительное действие на металлические конструкции и создают парниковый эффект  </vt:lpstr>
      <vt:lpstr>С этой целью проводится опыт (с использованием модульной системы PROLog). 1. Датчик температуры через модуль сопряжения подключается к USB-порту компьютера. 2. На экране мы видим координатную плоскость, таблицу данных и панель цифрового измерительного модуля, на которой показана текущая температура окружающей среды. </vt:lpstr>
      <vt:lpstr>2. На экране мы видим координатную плоскость, таблицу данных и панель цифрового измерительного модуля, на которой показана текущая температура окружающей среды. </vt:lpstr>
      <vt:lpstr>Демонстрация эксперимента </vt:lpstr>
      <vt:lpstr>Наблюдая за изменением температуры воздуха в банках, которое отображается на экране на панели цифрового модуля температуры, на графике зависимости температуры от времени, а также проанализировав данные таблицы измерений, дети имеют возможность сформулировать вывод: при взаимодействии с кислотой металл подвергается коррозии, при этом повышается температура окружающей среды, что в конечном итоге приводит к возникновению парникового эффекта. </vt:lpstr>
      <vt:lpstr>Спасибо за внимание.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Начальная школа</cp:lastModifiedBy>
  <cp:revision>59</cp:revision>
  <dcterms:created xsi:type="dcterms:W3CDTF">2014-06-24T15:51:35Z</dcterms:created>
  <dcterms:modified xsi:type="dcterms:W3CDTF">2015-02-26T02:41:07Z</dcterms:modified>
</cp:coreProperties>
</file>